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83800" cy="5664200"/>
  <p:notesSz cx="6858000" cy="9144000"/>
  <p:embeddedFontLst>
    <p:embeddedFont>
      <p:font typeface="Arimo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rlito" panose="020F0502020204030204" pitchFamily="34" charset="0"/>
      <p:regular r:id="rId13"/>
      <p:bold r:id="rId14"/>
      <p:italic r:id="rId15"/>
      <p:boldItalic r:id="rId16"/>
    </p:embeddedFont>
    <p:embeddedFont>
      <p:font typeface="Carlito Bold" panose="020F0502020204030204" pitchFamily="34" charset="0"/>
      <p:regular r:id="rId17"/>
      <p:bold r:id="rId18"/>
    </p:embeddedFont>
    <p:embeddedFont>
      <p:font typeface="Garuda Bold" panose="020B0604020202020204" charset="-34"/>
      <p:regular r:id="rId19"/>
    </p:embeddedFont>
    <p:embeddedFont>
      <p:font typeface="IBM Plex Sans" panose="020B0503050203000203" pitchFamily="34" charset="0"/>
      <p:regular r:id="rId20"/>
      <p:bold r:id="rId21"/>
      <p:italic r:id="rId22"/>
      <p:boldItalic r:id="rId23"/>
    </p:embeddedFont>
    <p:embeddedFont>
      <p:font typeface="IBM Plex Sans Bold" panose="020B0803050203000203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0" d="100"/>
          <a:sy n="90" d="100"/>
        </p:scale>
        <p:origin x="82" y="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svg"/><Relationship Id="rId19" Type="http://schemas.openxmlformats.org/officeDocument/2006/relationships/image" Target="../media/image18.jpe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2.svg"/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9.jpeg"/><Relationship Id="rId10" Type="http://schemas.openxmlformats.org/officeDocument/2006/relationships/image" Target="../media/image9.svg"/><Relationship Id="rId19" Type="http://schemas.openxmlformats.org/officeDocument/2006/relationships/image" Target="../media/image2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10" Type="http://schemas.openxmlformats.org/officeDocument/2006/relationships/image" Target="../media/image9.svg"/><Relationship Id="rId4" Type="http://schemas.openxmlformats.org/officeDocument/2006/relationships/image" Target="../media/image27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png"/><Relationship Id="rId21" Type="http://schemas.openxmlformats.org/officeDocument/2006/relationships/image" Target="../media/image48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jpeg"/><Relationship Id="rId25" Type="http://schemas.openxmlformats.org/officeDocument/2006/relationships/image" Target="../media/image52.png"/><Relationship Id="rId2" Type="http://schemas.openxmlformats.org/officeDocument/2006/relationships/image" Target="../media/image1.jpeg"/><Relationship Id="rId16" Type="http://schemas.openxmlformats.org/officeDocument/2006/relationships/image" Target="../media/image43.jpe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svg"/><Relationship Id="rId23" Type="http://schemas.openxmlformats.org/officeDocument/2006/relationships/image" Target="../media/image50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sv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26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5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62" y="5048"/>
            <a:ext cx="10077479" cy="5664594"/>
          </a:xfrm>
          <a:custGeom>
            <a:avLst/>
            <a:gdLst/>
            <a:ahLst/>
            <a:cxnLst/>
            <a:rect l="l" t="t" r="r" b="b"/>
            <a:pathLst>
              <a:path w="10077479" h="5664594">
                <a:moveTo>
                  <a:pt x="0" y="0"/>
                </a:moveTo>
                <a:lnTo>
                  <a:pt x="10077479" y="0"/>
                </a:lnTo>
                <a:lnTo>
                  <a:pt x="10077479" y="5664594"/>
                </a:lnTo>
                <a:lnTo>
                  <a:pt x="0" y="5664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1" b="-82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7278EBB4-2986-D550-DE29-7D96215D7394}"/>
              </a:ext>
            </a:extLst>
          </p:cNvPr>
          <p:cNvSpPr/>
          <p:nvPr/>
        </p:nvSpPr>
        <p:spPr>
          <a:xfrm>
            <a:off x="-17631" y="5048"/>
            <a:ext cx="10077479" cy="5664594"/>
          </a:xfrm>
          <a:custGeom>
            <a:avLst/>
            <a:gdLst/>
            <a:ahLst/>
            <a:cxnLst/>
            <a:rect l="l" t="t" r="r" b="b"/>
            <a:pathLst>
              <a:path w="10077479" h="5664594">
                <a:moveTo>
                  <a:pt x="0" y="0"/>
                </a:moveTo>
                <a:lnTo>
                  <a:pt x="10077479" y="0"/>
                </a:lnTo>
                <a:lnTo>
                  <a:pt x="10077479" y="5664594"/>
                </a:lnTo>
                <a:lnTo>
                  <a:pt x="0" y="5664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1" b="-82"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2162" y="5048"/>
            <a:ext cx="10077479" cy="5664594"/>
          </a:xfrm>
          <a:custGeom>
            <a:avLst/>
            <a:gdLst/>
            <a:ahLst/>
            <a:cxnLst/>
            <a:rect l="l" t="t" r="r" b="b"/>
            <a:pathLst>
              <a:path w="10077479" h="5664594">
                <a:moveTo>
                  <a:pt x="0" y="0"/>
                </a:moveTo>
                <a:lnTo>
                  <a:pt x="10077479" y="0"/>
                </a:lnTo>
                <a:lnTo>
                  <a:pt x="10077479" y="5664594"/>
                </a:lnTo>
                <a:lnTo>
                  <a:pt x="0" y="5664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1" b="-8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5900" y="-63494"/>
            <a:ext cx="10359397" cy="5797001"/>
          </a:xfrm>
          <a:custGeom>
            <a:avLst/>
            <a:gdLst/>
            <a:ahLst/>
            <a:cxnLst/>
            <a:rect l="l" t="t" r="r" b="b"/>
            <a:pathLst>
              <a:path w="10207000" h="5797001">
                <a:moveTo>
                  <a:pt x="0" y="0"/>
                </a:moveTo>
                <a:lnTo>
                  <a:pt x="10206999" y="0"/>
                </a:lnTo>
                <a:lnTo>
                  <a:pt x="10206999" y="5797001"/>
                </a:lnTo>
                <a:lnTo>
                  <a:pt x="0" y="57970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7604" y="143647"/>
            <a:ext cx="2444391" cy="1374486"/>
          </a:xfrm>
          <a:custGeom>
            <a:avLst/>
            <a:gdLst/>
            <a:ahLst/>
            <a:cxnLst/>
            <a:rect l="l" t="t" r="r" b="b"/>
            <a:pathLst>
              <a:path w="2444391" h="1374486">
                <a:moveTo>
                  <a:pt x="0" y="0"/>
                </a:moveTo>
                <a:lnTo>
                  <a:pt x="2444391" y="0"/>
                </a:lnTo>
                <a:lnTo>
                  <a:pt x="2444391" y="1374486"/>
                </a:lnTo>
                <a:lnTo>
                  <a:pt x="0" y="13744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9803" y="1549127"/>
            <a:ext cx="3791074" cy="3553120"/>
          </a:xfrm>
          <a:custGeom>
            <a:avLst/>
            <a:gdLst/>
            <a:ahLst/>
            <a:cxnLst/>
            <a:rect l="l" t="t" r="r" b="b"/>
            <a:pathLst>
              <a:path w="3791074" h="3553120">
                <a:moveTo>
                  <a:pt x="0" y="0"/>
                </a:moveTo>
                <a:lnTo>
                  <a:pt x="3791074" y="0"/>
                </a:lnTo>
                <a:lnTo>
                  <a:pt x="3791074" y="3553120"/>
                </a:lnTo>
                <a:lnTo>
                  <a:pt x="0" y="3553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5766" y="2211838"/>
            <a:ext cx="1974961" cy="1453324"/>
          </a:xfrm>
          <a:custGeom>
            <a:avLst/>
            <a:gdLst/>
            <a:ahLst/>
            <a:cxnLst/>
            <a:rect l="l" t="t" r="r" b="b"/>
            <a:pathLst>
              <a:path w="1974961" h="1453324">
                <a:moveTo>
                  <a:pt x="0" y="0"/>
                </a:moveTo>
                <a:lnTo>
                  <a:pt x="1974961" y="0"/>
                </a:lnTo>
                <a:lnTo>
                  <a:pt x="1974961" y="1453325"/>
                </a:lnTo>
                <a:lnTo>
                  <a:pt x="0" y="14533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0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57119" y="2288524"/>
            <a:ext cx="1812236" cy="1300686"/>
          </a:xfrm>
          <a:custGeom>
            <a:avLst/>
            <a:gdLst/>
            <a:ahLst/>
            <a:cxnLst/>
            <a:rect l="l" t="t" r="r" b="b"/>
            <a:pathLst>
              <a:path w="1812236" h="1300686">
                <a:moveTo>
                  <a:pt x="0" y="0"/>
                </a:moveTo>
                <a:lnTo>
                  <a:pt x="1812236" y="0"/>
                </a:lnTo>
                <a:lnTo>
                  <a:pt x="1812236" y="1300686"/>
                </a:lnTo>
                <a:lnTo>
                  <a:pt x="0" y="13006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5725" y="2302212"/>
            <a:ext cx="1769031" cy="1273312"/>
          </a:xfrm>
          <a:custGeom>
            <a:avLst/>
            <a:gdLst/>
            <a:ahLst/>
            <a:cxnLst/>
            <a:rect l="l" t="t" r="r" b="b"/>
            <a:pathLst>
              <a:path w="1769031" h="1273312">
                <a:moveTo>
                  <a:pt x="0" y="0"/>
                </a:moveTo>
                <a:lnTo>
                  <a:pt x="1769031" y="0"/>
                </a:lnTo>
                <a:lnTo>
                  <a:pt x="1769031" y="1273311"/>
                </a:lnTo>
                <a:lnTo>
                  <a:pt x="0" y="1273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67238" y="3171977"/>
            <a:ext cx="398878" cy="398878"/>
          </a:xfrm>
          <a:custGeom>
            <a:avLst/>
            <a:gdLst/>
            <a:ahLst/>
            <a:cxnLst/>
            <a:rect l="l" t="t" r="r" b="b"/>
            <a:pathLst>
              <a:path w="398878" h="398878">
                <a:moveTo>
                  <a:pt x="0" y="0"/>
                </a:moveTo>
                <a:lnTo>
                  <a:pt x="398879" y="0"/>
                </a:lnTo>
                <a:lnTo>
                  <a:pt x="398879" y="398879"/>
                </a:lnTo>
                <a:lnTo>
                  <a:pt x="0" y="3988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07196" y="2788215"/>
            <a:ext cx="305991" cy="305991"/>
          </a:xfrm>
          <a:custGeom>
            <a:avLst/>
            <a:gdLst/>
            <a:ahLst/>
            <a:cxnLst/>
            <a:rect l="l" t="t" r="r" b="b"/>
            <a:pathLst>
              <a:path w="305991" h="305991">
                <a:moveTo>
                  <a:pt x="0" y="0"/>
                </a:moveTo>
                <a:lnTo>
                  <a:pt x="305990" y="0"/>
                </a:lnTo>
                <a:lnTo>
                  <a:pt x="305990" y="305991"/>
                </a:lnTo>
                <a:lnTo>
                  <a:pt x="0" y="3059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16968" y="3549967"/>
            <a:ext cx="1596609" cy="1057685"/>
          </a:xfrm>
          <a:custGeom>
            <a:avLst/>
            <a:gdLst/>
            <a:ahLst/>
            <a:cxnLst/>
            <a:rect l="l" t="t" r="r" b="b"/>
            <a:pathLst>
              <a:path w="1596609" h="1057685">
                <a:moveTo>
                  <a:pt x="0" y="0"/>
                </a:moveTo>
                <a:lnTo>
                  <a:pt x="1596609" y="0"/>
                </a:lnTo>
                <a:lnTo>
                  <a:pt x="1596609" y="1057685"/>
                </a:lnTo>
                <a:lnTo>
                  <a:pt x="0" y="1057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463996" y="239773"/>
            <a:ext cx="5498640" cy="3791874"/>
          </a:xfrm>
          <a:custGeom>
            <a:avLst/>
            <a:gdLst/>
            <a:ahLst/>
            <a:cxnLst/>
            <a:rect l="l" t="t" r="r" b="b"/>
            <a:pathLst>
              <a:path w="5498640" h="3791874">
                <a:moveTo>
                  <a:pt x="0" y="0"/>
                </a:moveTo>
                <a:lnTo>
                  <a:pt x="5498640" y="0"/>
                </a:lnTo>
                <a:lnTo>
                  <a:pt x="5498640" y="3791874"/>
                </a:lnTo>
                <a:lnTo>
                  <a:pt x="0" y="379187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134835" y="4319645"/>
            <a:ext cx="1289161" cy="1002601"/>
          </a:xfrm>
          <a:custGeom>
            <a:avLst/>
            <a:gdLst/>
            <a:ahLst/>
            <a:cxnLst/>
            <a:rect l="l" t="t" r="r" b="b"/>
            <a:pathLst>
              <a:path w="1289161" h="1002601">
                <a:moveTo>
                  <a:pt x="0" y="0"/>
                </a:moveTo>
                <a:lnTo>
                  <a:pt x="1289161" y="0"/>
                </a:lnTo>
                <a:lnTo>
                  <a:pt x="1289161" y="1002601"/>
                </a:lnTo>
                <a:lnTo>
                  <a:pt x="0" y="100260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844607" y="4422248"/>
            <a:ext cx="1200960" cy="797395"/>
          </a:xfrm>
          <a:custGeom>
            <a:avLst/>
            <a:gdLst/>
            <a:ahLst/>
            <a:cxnLst/>
            <a:rect l="l" t="t" r="r" b="b"/>
            <a:pathLst>
              <a:path w="1200960" h="797395">
                <a:moveTo>
                  <a:pt x="0" y="0"/>
                </a:moveTo>
                <a:lnTo>
                  <a:pt x="1200959" y="0"/>
                </a:lnTo>
                <a:lnTo>
                  <a:pt x="1200959" y="797395"/>
                </a:lnTo>
                <a:lnTo>
                  <a:pt x="0" y="79739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500001" y="4499648"/>
            <a:ext cx="1270797" cy="720004"/>
          </a:xfrm>
          <a:custGeom>
            <a:avLst/>
            <a:gdLst/>
            <a:ahLst/>
            <a:cxnLst/>
            <a:rect l="l" t="t" r="r" b="b"/>
            <a:pathLst>
              <a:path w="1270797" h="720004">
                <a:moveTo>
                  <a:pt x="0" y="0"/>
                </a:moveTo>
                <a:lnTo>
                  <a:pt x="1270796" y="0"/>
                </a:lnTo>
                <a:lnTo>
                  <a:pt x="1270796" y="720004"/>
                </a:lnTo>
                <a:lnTo>
                  <a:pt x="0" y="72000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460000" y="4319645"/>
            <a:ext cx="1599848" cy="899998"/>
          </a:xfrm>
          <a:custGeom>
            <a:avLst/>
            <a:gdLst/>
            <a:ahLst/>
            <a:cxnLst/>
            <a:rect l="l" t="t" r="r" b="b"/>
            <a:pathLst>
              <a:path w="1599848" h="899998">
                <a:moveTo>
                  <a:pt x="0" y="0"/>
                </a:moveTo>
                <a:lnTo>
                  <a:pt x="1599848" y="0"/>
                </a:lnTo>
                <a:lnTo>
                  <a:pt x="1599848" y="899998"/>
                </a:lnTo>
                <a:lnTo>
                  <a:pt x="0" y="89999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78597" y="1823961"/>
            <a:ext cx="1214171" cy="40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5"/>
              </a:lnSpc>
            </a:pPr>
            <a:r>
              <a:rPr lang="en-US" sz="2211">
                <a:solidFill>
                  <a:srgbClr val="333F4F"/>
                </a:solidFill>
                <a:latin typeface="Carlito Bold"/>
              </a:rPr>
              <a:t>Pôles R&amp;D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45884" y="2617260"/>
            <a:ext cx="194882" cy="573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3"/>
              </a:lnSpc>
            </a:pPr>
            <a:r>
              <a:rPr lang="en-US" sz="3081">
                <a:solidFill>
                  <a:srgbClr val="333F4F"/>
                </a:solidFill>
                <a:latin typeface="Carlito Bold"/>
              </a:rPr>
              <a:t>+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3012" y="4951395"/>
            <a:ext cx="3833574" cy="50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5"/>
              </a:lnSpc>
            </a:pPr>
            <a:r>
              <a:rPr lang="en-US" sz="2001" dirty="0">
                <a:solidFill>
                  <a:srgbClr val="000000"/>
                </a:solidFill>
                <a:latin typeface="Carlito"/>
              </a:rPr>
              <a:t> </a:t>
            </a:r>
            <a:r>
              <a:rPr lang="en-US" sz="2001" dirty="0">
                <a:solidFill>
                  <a:srgbClr val="2F5597"/>
                </a:solidFill>
                <a:latin typeface="Carlito Bold"/>
              </a:rPr>
              <a:t>73 agents</a:t>
            </a:r>
          </a:p>
          <a:p>
            <a:pPr algn="l">
              <a:lnSpc>
                <a:spcPts val="1635"/>
              </a:lnSpc>
            </a:pPr>
            <a:r>
              <a:rPr lang="en-US" sz="2001" dirty="0">
                <a:solidFill>
                  <a:srgbClr val="2F5597"/>
                </a:solidFill>
                <a:latin typeface="Carlito Bold"/>
              </a:rPr>
              <a:t> </a:t>
            </a:r>
            <a:r>
              <a:rPr lang="en-US" sz="2001" dirty="0">
                <a:solidFill>
                  <a:srgbClr val="2F5597"/>
                </a:solidFill>
                <a:latin typeface="Carlito"/>
              </a:rPr>
              <a:t>(</a:t>
            </a:r>
            <a:r>
              <a:rPr lang="en-US" sz="2001" dirty="0" err="1">
                <a:solidFill>
                  <a:srgbClr val="2F5597"/>
                </a:solidFill>
                <a:latin typeface="Carlito"/>
              </a:rPr>
              <a:t>chercheurs</a:t>
            </a:r>
            <a:r>
              <a:rPr lang="en-US" sz="2001" dirty="0">
                <a:solidFill>
                  <a:srgbClr val="2F5597"/>
                </a:solidFill>
                <a:latin typeface="Carlito"/>
              </a:rPr>
              <a:t>, </a:t>
            </a:r>
            <a:r>
              <a:rPr lang="en-US" sz="2001" dirty="0" err="1">
                <a:solidFill>
                  <a:srgbClr val="2F5597"/>
                </a:solidFill>
                <a:latin typeface="Carlito"/>
              </a:rPr>
              <a:t>ingénieurs</a:t>
            </a:r>
            <a:r>
              <a:rPr lang="en-US" sz="2001" dirty="0">
                <a:solidFill>
                  <a:srgbClr val="2F5597"/>
                </a:solidFill>
                <a:latin typeface="Carlito"/>
              </a:rPr>
              <a:t>, </a:t>
            </a:r>
            <a:r>
              <a:rPr lang="en-US" sz="2001" dirty="0" err="1">
                <a:solidFill>
                  <a:srgbClr val="2F5597"/>
                </a:solidFill>
                <a:latin typeface="Carlito"/>
              </a:rPr>
              <a:t>techniciens</a:t>
            </a:r>
            <a:r>
              <a:rPr lang="en-US" sz="2001" dirty="0">
                <a:solidFill>
                  <a:srgbClr val="2F5597"/>
                </a:solidFill>
                <a:latin typeface="Carlito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62" y="5048"/>
            <a:ext cx="10077479" cy="5664594"/>
          </a:xfrm>
          <a:custGeom>
            <a:avLst/>
            <a:gdLst/>
            <a:ahLst/>
            <a:cxnLst/>
            <a:rect l="l" t="t" r="r" b="b"/>
            <a:pathLst>
              <a:path w="10077479" h="5664594">
                <a:moveTo>
                  <a:pt x="0" y="0"/>
                </a:moveTo>
                <a:lnTo>
                  <a:pt x="10077479" y="0"/>
                </a:lnTo>
                <a:lnTo>
                  <a:pt x="10077479" y="5664594"/>
                </a:lnTo>
                <a:lnTo>
                  <a:pt x="0" y="5664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1" b="-8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-63494"/>
            <a:ext cx="10207000" cy="5797001"/>
          </a:xfrm>
          <a:custGeom>
            <a:avLst/>
            <a:gdLst/>
            <a:ahLst/>
            <a:cxnLst/>
            <a:rect l="l" t="t" r="r" b="b"/>
            <a:pathLst>
              <a:path w="10207000" h="5797001">
                <a:moveTo>
                  <a:pt x="0" y="0"/>
                </a:moveTo>
                <a:lnTo>
                  <a:pt x="10206999" y="0"/>
                </a:lnTo>
                <a:lnTo>
                  <a:pt x="10206999" y="5797001"/>
                </a:lnTo>
                <a:lnTo>
                  <a:pt x="0" y="57970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7604" y="143647"/>
            <a:ext cx="2444391" cy="1374486"/>
          </a:xfrm>
          <a:custGeom>
            <a:avLst/>
            <a:gdLst/>
            <a:ahLst/>
            <a:cxnLst/>
            <a:rect l="l" t="t" r="r" b="b"/>
            <a:pathLst>
              <a:path w="2444391" h="1374486">
                <a:moveTo>
                  <a:pt x="0" y="0"/>
                </a:moveTo>
                <a:lnTo>
                  <a:pt x="2444391" y="0"/>
                </a:lnTo>
                <a:lnTo>
                  <a:pt x="2444391" y="1374486"/>
                </a:lnTo>
                <a:lnTo>
                  <a:pt x="0" y="13744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9735" y="1504865"/>
            <a:ext cx="3791074" cy="3553120"/>
          </a:xfrm>
          <a:custGeom>
            <a:avLst/>
            <a:gdLst/>
            <a:ahLst/>
            <a:cxnLst/>
            <a:rect l="l" t="t" r="r" b="b"/>
            <a:pathLst>
              <a:path w="3791074" h="3553120">
                <a:moveTo>
                  <a:pt x="0" y="0"/>
                </a:moveTo>
                <a:lnTo>
                  <a:pt x="3791074" y="0"/>
                </a:lnTo>
                <a:lnTo>
                  <a:pt x="3791074" y="3553120"/>
                </a:lnTo>
                <a:lnTo>
                  <a:pt x="0" y="3553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5766" y="2211838"/>
            <a:ext cx="1974961" cy="1453324"/>
          </a:xfrm>
          <a:custGeom>
            <a:avLst/>
            <a:gdLst/>
            <a:ahLst/>
            <a:cxnLst/>
            <a:rect l="l" t="t" r="r" b="b"/>
            <a:pathLst>
              <a:path w="1974961" h="1453324">
                <a:moveTo>
                  <a:pt x="0" y="0"/>
                </a:moveTo>
                <a:lnTo>
                  <a:pt x="1974961" y="0"/>
                </a:lnTo>
                <a:lnTo>
                  <a:pt x="1974961" y="1453325"/>
                </a:lnTo>
                <a:lnTo>
                  <a:pt x="0" y="14533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0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57119" y="2288524"/>
            <a:ext cx="1812236" cy="1300686"/>
          </a:xfrm>
          <a:custGeom>
            <a:avLst/>
            <a:gdLst/>
            <a:ahLst/>
            <a:cxnLst/>
            <a:rect l="l" t="t" r="r" b="b"/>
            <a:pathLst>
              <a:path w="1812236" h="1300686">
                <a:moveTo>
                  <a:pt x="0" y="0"/>
                </a:moveTo>
                <a:lnTo>
                  <a:pt x="1812236" y="0"/>
                </a:lnTo>
                <a:lnTo>
                  <a:pt x="1812236" y="1300686"/>
                </a:lnTo>
                <a:lnTo>
                  <a:pt x="0" y="13006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5725" y="2302212"/>
            <a:ext cx="1769031" cy="1273312"/>
          </a:xfrm>
          <a:custGeom>
            <a:avLst/>
            <a:gdLst/>
            <a:ahLst/>
            <a:cxnLst/>
            <a:rect l="l" t="t" r="r" b="b"/>
            <a:pathLst>
              <a:path w="1769031" h="1273312">
                <a:moveTo>
                  <a:pt x="0" y="0"/>
                </a:moveTo>
                <a:lnTo>
                  <a:pt x="1769031" y="0"/>
                </a:lnTo>
                <a:lnTo>
                  <a:pt x="1769031" y="1273311"/>
                </a:lnTo>
                <a:lnTo>
                  <a:pt x="0" y="1273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67238" y="3171977"/>
            <a:ext cx="398878" cy="398878"/>
          </a:xfrm>
          <a:custGeom>
            <a:avLst/>
            <a:gdLst/>
            <a:ahLst/>
            <a:cxnLst/>
            <a:rect l="l" t="t" r="r" b="b"/>
            <a:pathLst>
              <a:path w="398878" h="398878">
                <a:moveTo>
                  <a:pt x="0" y="0"/>
                </a:moveTo>
                <a:lnTo>
                  <a:pt x="398879" y="0"/>
                </a:lnTo>
                <a:lnTo>
                  <a:pt x="398879" y="398879"/>
                </a:lnTo>
                <a:lnTo>
                  <a:pt x="0" y="3988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07196" y="2788215"/>
            <a:ext cx="305991" cy="305991"/>
          </a:xfrm>
          <a:custGeom>
            <a:avLst/>
            <a:gdLst/>
            <a:ahLst/>
            <a:cxnLst/>
            <a:rect l="l" t="t" r="r" b="b"/>
            <a:pathLst>
              <a:path w="305991" h="305991">
                <a:moveTo>
                  <a:pt x="0" y="0"/>
                </a:moveTo>
                <a:lnTo>
                  <a:pt x="305990" y="0"/>
                </a:lnTo>
                <a:lnTo>
                  <a:pt x="305990" y="305991"/>
                </a:lnTo>
                <a:lnTo>
                  <a:pt x="0" y="3059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16968" y="3549967"/>
            <a:ext cx="1596609" cy="1057685"/>
          </a:xfrm>
          <a:custGeom>
            <a:avLst/>
            <a:gdLst/>
            <a:ahLst/>
            <a:cxnLst/>
            <a:rect l="l" t="t" r="r" b="b"/>
            <a:pathLst>
              <a:path w="1596609" h="1057685">
                <a:moveTo>
                  <a:pt x="0" y="0"/>
                </a:moveTo>
                <a:lnTo>
                  <a:pt x="1596609" y="0"/>
                </a:lnTo>
                <a:lnTo>
                  <a:pt x="1596609" y="1057685"/>
                </a:lnTo>
                <a:lnTo>
                  <a:pt x="0" y="1057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532000" y="1007650"/>
            <a:ext cx="1187996" cy="653405"/>
          </a:xfrm>
          <a:custGeom>
            <a:avLst/>
            <a:gdLst/>
            <a:ahLst/>
            <a:cxnLst/>
            <a:rect l="l" t="t" r="r" b="b"/>
            <a:pathLst>
              <a:path w="1187996" h="653405">
                <a:moveTo>
                  <a:pt x="0" y="0"/>
                </a:moveTo>
                <a:lnTo>
                  <a:pt x="1187996" y="0"/>
                </a:lnTo>
                <a:lnTo>
                  <a:pt x="1187996" y="653405"/>
                </a:lnTo>
                <a:lnTo>
                  <a:pt x="0" y="65340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012800" y="3599650"/>
            <a:ext cx="2347198" cy="899998"/>
          </a:xfrm>
          <a:custGeom>
            <a:avLst/>
            <a:gdLst/>
            <a:ahLst/>
            <a:cxnLst/>
            <a:rect l="l" t="t" r="r" b="b"/>
            <a:pathLst>
              <a:path w="2347198" h="899998">
                <a:moveTo>
                  <a:pt x="0" y="0"/>
                </a:moveTo>
                <a:lnTo>
                  <a:pt x="2347198" y="0"/>
                </a:lnTo>
                <a:lnTo>
                  <a:pt x="2347198" y="899998"/>
                </a:lnTo>
                <a:lnTo>
                  <a:pt x="0" y="89999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011210" y="3598431"/>
            <a:ext cx="2350379" cy="903170"/>
          </a:xfrm>
          <a:custGeom>
            <a:avLst/>
            <a:gdLst/>
            <a:ahLst/>
            <a:cxnLst/>
            <a:rect l="l" t="t" r="r" b="b"/>
            <a:pathLst>
              <a:path w="2350379" h="903170">
                <a:moveTo>
                  <a:pt x="0" y="0"/>
                </a:moveTo>
                <a:lnTo>
                  <a:pt x="2350379" y="0"/>
                </a:lnTo>
                <a:lnTo>
                  <a:pt x="2350379" y="903170"/>
                </a:lnTo>
                <a:lnTo>
                  <a:pt x="0" y="90317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199995" y="899636"/>
            <a:ext cx="1260005" cy="947166"/>
          </a:xfrm>
          <a:custGeom>
            <a:avLst/>
            <a:gdLst/>
            <a:ahLst/>
            <a:cxnLst/>
            <a:rect l="l" t="t" r="r" b="b"/>
            <a:pathLst>
              <a:path w="1260005" h="947166">
                <a:moveTo>
                  <a:pt x="0" y="0"/>
                </a:moveTo>
                <a:lnTo>
                  <a:pt x="1260005" y="0"/>
                </a:lnTo>
                <a:lnTo>
                  <a:pt x="1260005" y="947166"/>
                </a:lnTo>
                <a:lnTo>
                  <a:pt x="0" y="94716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480000" y="4740859"/>
            <a:ext cx="3420008" cy="838800"/>
          </a:xfrm>
          <a:custGeom>
            <a:avLst/>
            <a:gdLst/>
            <a:ahLst/>
            <a:cxnLst/>
            <a:rect l="l" t="t" r="r" b="b"/>
            <a:pathLst>
              <a:path w="3420008" h="838800">
                <a:moveTo>
                  <a:pt x="0" y="0"/>
                </a:moveTo>
                <a:lnTo>
                  <a:pt x="3420009" y="0"/>
                </a:lnTo>
                <a:lnTo>
                  <a:pt x="3420009" y="838800"/>
                </a:lnTo>
                <a:lnTo>
                  <a:pt x="0" y="838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379999" y="2016004"/>
            <a:ext cx="1620002" cy="1403642"/>
          </a:xfrm>
          <a:custGeom>
            <a:avLst/>
            <a:gdLst/>
            <a:ahLst/>
            <a:cxnLst/>
            <a:rect l="l" t="t" r="r" b="b"/>
            <a:pathLst>
              <a:path w="1620002" h="1403642">
                <a:moveTo>
                  <a:pt x="0" y="0"/>
                </a:moveTo>
                <a:lnTo>
                  <a:pt x="1620002" y="0"/>
                </a:lnTo>
                <a:lnTo>
                  <a:pt x="1620002" y="1403642"/>
                </a:lnTo>
                <a:lnTo>
                  <a:pt x="0" y="140364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578597" y="1823961"/>
            <a:ext cx="1214171" cy="40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5"/>
              </a:lnSpc>
            </a:pPr>
            <a:r>
              <a:rPr lang="en-US" sz="2211">
                <a:solidFill>
                  <a:srgbClr val="333F4F"/>
                </a:solidFill>
                <a:latin typeface="Carlito Bold"/>
              </a:rPr>
              <a:t>Pôles R&amp;D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45884" y="2617260"/>
            <a:ext cx="194882" cy="573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3"/>
              </a:lnSpc>
            </a:pPr>
            <a:r>
              <a:rPr lang="en-US" sz="3081">
                <a:solidFill>
                  <a:srgbClr val="333F4F"/>
                </a:solidFill>
                <a:latin typeface="Carlito Bold"/>
              </a:rPr>
              <a:t>+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2079" y="4966506"/>
            <a:ext cx="3833574" cy="50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5"/>
              </a:lnSpc>
            </a:pPr>
            <a:r>
              <a:rPr lang="en-US" sz="2001" dirty="0">
                <a:solidFill>
                  <a:srgbClr val="000000"/>
                </a:solidFill>
                <a:latin typeface="Carlito"/>
              </a:rPr>
              <a:t> </a:t>
            </a:r>
            <a:r>
              <a:rPr lang="en-US" sz="2001" dirty="0">
                <a:solidFill>
                  <a:srgbClr val="2F5597"/>
                </a:solidFill>
                <a:latin typeface="Carlito Bold"/>
              </a:rPr>
              <a:t>73 agents</a:t>
            </a:r>
          </a:p>
          <a:p>
            <a:pPr algn="l">
              <a:lnSpc>
                <a:spcPts val="1635"/>
              </a:lnSpc>
            </a:pPr>
            <a:r>
              <a:rPr lang="en-US" sz="2001" dirty="0">
                <a:solidFill>
                  <a:srgbClr val="2F5597"/>
                </a:solidFill>
                <a:latin typeface="Carlito Bold"/>
              </a:rPr>
              <a:t> </a:t>
            </a:r>
            <a:r>
              <a:rPr lang="en-US" sz="2001" dirty="0">
                <a:solidFill>
                  <a:srgbClr val="2F5597"/>
                </a:solidFill>
                <a:latin typeface="Carlito"/>
              </a:rPr>
              <a:t>(</a:t>
            </a:r>
            <a:r>
              <a:rPr lang="en-US" sz="2001" dirty="0" err="1">
                <a:solidFill>
                  <a:srgbClr val="2F5597"/>
                </a:solidFill>
                <a:latin typeface="Carlito"/>
              </a:rPr>
              <a:t>chercheurs</a:t>
            </a:r>
            <a:r>
              <a:rPr lang="en-US" sz="2001" dirty="0">
                <a:solidFill>
                  <a:srgbClr val="2F5597"/>
                </a:solidFill>
                <a:latin typeface="Carlito"/>
              </a:rPr>
              <a:t>, </a:t>
            </a:r>
            <a:r>
              <a:rPr lang="en-US" sz="2001" dirty="0" err="1">
                <a:solidFill>
                  <a:srgbClr val="2F5597"/>
                </a:solidFill>
                <a:latin typeface="Carlito"/>
              </a:rPr>
              <a:t>ingénieurs</a:t>
            </a:r>
            <a:r>
              <a:rPr lang="en-US" sz="2001" dirty="0">
                <a:solidFill>
                  <a:srgbClr val="2F5597"/>
                </a:solidFill>
                <a:latin typeface="Carlito"/>
              </a:rPr>
              <a:t>, </a:t>
            </a:r>
            <a:r>
              <a:rPr lang="en-US" sz="2001" dirty="0" err="1">
                <a:solidFill>
                  <a:srgbClr val="2F5597"/>
                </a:solidFill>
                <a:latin typeface="Carlito"/>
              </a:rPr>
              <a:t>techniciens</a:t>
            </a:r>
            <a:r>
              <a:rPr lang="en-US" sz="2001" dirty="0">
                <a:solidFill>
                  <a:srgbClr val="2F5597"/>
                </a:solidFill>
                <a:latin typeface="Carlito"/>
              </a:rPr>
              <a:t>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89993" y="4808325"/>
            <a:ext cx="1814655" cy="57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7"/>
              </a:lnSpc>
            </a:pPr>
            <a:r>
              <a:rPr lang="en-US" sz="1800" spc="-1">
                <a:solidFill>
                  <a:srgbClr val="FFFFFF"/>
                </a:solidFill>
                <a:latin typeface="IBM Plex Sans"/>
              </a:rPr>
              <a:t>Axe 4:</a:t>
            </a:r>
            <a:r>
              <a:rPr lang="en-US" sz="1800" spc="-1">
                <a:solidFill>
                  <a:srgbClr val="FFFFFF"/>
                </a:solidFill>
                <a:latin typeface="IBM Plex Sans Bold"/>
              </a:rPr>
              <a:t> Outre-mer</a:t>
            </a:r>
          </a:p>
          <a:p>
            <a:pPr algn="l">
              <a:lnSpc>
                <a:spcPts val="2292"/>
              </a:lnSpc>
            </a:pPr>
            <a:r>
              <a:rPr lang="en-US" sz="1400">
                <a:solidFill>
                  <a:srgbClr val="000000"/>
                </a:solidFill>
                <a:latin typeface="Arimo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589993" y="3784492"/>
            <a:ext cx="2105663" cy="324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1">
                <a:solidFill>
                  <a:srgbClr val="FFFFFF"/>
                </a:solidFill>
                <a:latin typeface="IBM Plex Sans"/>
              </a:rPr>
              <a:t>Axe 3:</a:t>
            </a:r>
            <a:r>
              <a:rPr lang="en-US" sz="1800" spc="-1">
                <a:solidFill>
                  <a:srgbClr val="FFFFFF"/>
                </a:solidFill>
                <a:latin typeface="IBM Plex Sans Bold"/>
              </a:rPr>
              <a:t> Restauration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89993" y="2296354"/>
            <a:ext cx="2312222" cy="788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16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Axe 2 : </a:t>
            </a:r>
            <a:r>
              <a:rPr lang="en-US" sz="1800">
                <a:solidFill>
                  <a:srgbClr val="FFFFFF"/>
                </a:solidFill>
                <a:latin typeface="IBM Plex Sans Bold"/>
              </a:rPr>
              <a:t>Quantification de l’impact</a:t>
            </a:r>
          </a:p>
          <a:p>
            <a:pPr algn="l">
              <a:lnSpc>
                <a:spcPts val="2016"/>
              </a:lnSpc>
            </a:pPr>
            <a:r>
              <a:rPr lang="en-US" sz="1800" spc="-1">
                <a:solidFill>
                  <a:srgbClr val="FFFFFF"/>
                </a:solidFill>
                <a:latin typeface="IBM Plex Sans Bold"/>
              </a:rPr>
              <a:t> </a:t>
            </a:r>
            <a:r>
              <a:rPr lang="en-US" sz="1800" spc="-1">
                <a:solidFill>
                  <a:srgbClr val="FFFFFF"/>
                </a:solidFill>
                <a:latin typeface="IBM Plex Sans"/>
              </a:rPr>
              <a:t>(Chang. Climat.)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589993" y="265357"/>
            <a:ext cx="3819677" cy="128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16"/>
              </a:lnSpc>
            </a:pPr>
            <a:r>
              <a:rPr lang="en-US" sz="1800" spc="-1" dirty="0" err="1">
                <a:solidFill>
                  <a:srgbClr val="FFFFFF"/>
                </a:solidFill>
                <a:latin typeface="IBM Plex Sans Bold"/>
              </a:rPr>
              <a:t>Programmation</a:t>
            </a:r>
            <a:r>
              <a:rPr lang="en-US" sz="1800" spc="-1" dirty="0">
                <a:solidFill>
                  <a:srgbClr val="FFFFFF"/>
                </a:solidFill>
                <a:latin typeface="IBM Plex Sans Bold"/>
              </a:rPr>
              <a:t> </a:t>
            </a:r>
            <a:r>
              <a:rPr lang="en-US" sz="1800" spc="-1" dirty="0" err="1">
                <a:solidFill>
                  <a:srgbClr val="FFFFFF"/>
                </a:solidFill>
                <a:latin typeface="IBM Plex Sans Bold"/>
              </a:rPr>
              <a:t>scientifique</a:t>
            </a:r>
            <a:r>
              <a:rPr lang="en-US" sz="1800" spc="-1" dirty="0">
                <a:solidFill>
                  <a:srgbClr val="FFFFFF"/>
                </a:solidFill>
                <a:latin typeface="IBM Plex Sans Bold"/>
              </a:rPr>
              <a:t> (5 </a:t>
            </a:r>
            <a:r>
              <a:rPr lang="en-US" sz="1800" spc="-1" dirty="0" err="1">
                <a:solidFill>
                  <a:srgbClr val="FFFFFF"/>
                </a:solidFill>
                <a:latin typeface="IBM Plex Sans Bold"/>
              </a:rPr>
              <a:t>ans</a:t>
            </a:r>
            <a:r>
              <a:rPr lang="en-US" sz="1800" spc="-1" dirty="0">
                <a:solidFill>
                  <a:srgbClr val="FFFFFF"/>
                </a:solidFill>
                <a:latin typeface="IBM Plex Sans Bold"/>
              </a:rPr>
              <a:t>) </a:t>
            </a:r>
            <a:r>
              <a:rPr lang="en-US" sz="1800" spc="-1" dirty="0" err="1">
                <a:solidFill>
                  <a:srgbClr val="FFFFFF"/>
                </a:solidFill>
                <a:latin typeface="IBM Plex Sans"/>
              </a:rPr>
              <a:t>Programmation</a:t>
            </a:r>
            <a:r>
              <a:rPr lang="en-US" sz="1800" spc="-1" dirty="0">
                <a:solidFill>
                  <a:srgbClr val="FFFFFF"/>
                </a:solidFill>
                <a:latin typeface="IBM Plex Sans"/>
              </a:rPr>
              <a:t> 2019-2024</a:t>
            </a:r>
          </a:p>
          <a:p>
            <a:pPr algn="just">
              <a:lnSpc>
                <a:spcPts val="2016"/>
              </a:lnSpc>
            </a:pPr>
            <a:endParaRPr lang="en-US" sz="1800" spc="-1" dirty="0">
              <a:solidFill>
                <a:srgbClr val="FFFFFF"/>
              </a:solidFill>
              <a:latin typeface="IBM Plex Sans"/>
            </a:endParaRPr>
          </a:p>
          <a:p>
            <a:pPr algn="l">
              <a:lnSpc>
                <a:spcPts val="2016"/>
              </a:lnSpc>
            </a:pPr>
            <a:r>
              <a:rPr lang="en-US" sz="1800" spc="-1" dirty="0">
                <a:solidFill>
                  <a:srgbClr val="FFFFFF"/>
                </a:solidFill>
                <a:latin typeface="IBM Plex Sans"/>
              </a:rPr>
              <a:t>Axe 1 :</a:t>
            </a:r>
            <a:r>
              <a:rPr lang="en-US" sz="1800" spc="-1" dirty="0">
                <a:solidFill>
                  <a:srgbClr val="FFFFFF"/>
                </a:solidFill>
                <a:latin typeface="IBM Plex Sans Bold"/>
              </a:rPr>
              <a:t> </a:t>
            </a:r>
            <a:r>
              <a:rPr lang="en-US" sz="1800" spc="-1" dirty="0" err="1">
                <a:solidFill>
                  <a:srgbClr val="FFFFFF"/>
                </a:solidFill>
                <a:latin typeface="IBM Plex Sans Bold"/>
              </a:rPr>
              <a:t>Caractérisation</a:t>
            </a:r>
            <a:endParaRPr lang="en-US" sz="1800" spc="-1" dirty="0">
              <a:solidFill>
                <a:srgbClr val="FFFFFF"/>
              </a:solidFill>
              <a:latin typeface="IBM Plex Sans Bold"/>
            </a:endParaRPr>
          </a:p>
          <a:p>
            <a:pPr algn="l">
              <a:lnSpc>
                <a:spcPts val="2016"/>
              </a:lnSpc>
            </a:pPr>
            <a:r>
              <a:rPr lang="en-US" sz="1800" spc="-1" dirty="0" err="1">
                <a:solidFill>
                  <a:srgbClr val="FFFFFF"/>
                </a:solidFill>
                <a:latin typeface="IBM Plex Sans Bold"/>
              </a:rPr>
              <a:t>Évaluation</a:t>
            </a:r>
            <a:endParaRPr lang="en-US" sz="1800" spc="-1" dirty="0">
              <a:solidFill>
                <a:srgbClr val="FFFFFF"/>
              </a:solidFill>
              <a:latin typeface="IBM Plex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62" y="5048"/>
            <a:ext cx="10077479" cy="5664594"/>
          </a:xfrm>
          <a:custGeom>
            <a:avLst/>
            <a:gdLst/>
            <a:ahLst/>
            <a:cxnLst/>
            <a:rect l="l" t="t" r="r" b="b"/>
            <a:pathLst>
              <a:path w="10077479" h="5664594">
                <a:moveTo>
                  <a:pt x="0" y="0"/>
                </a:moveTo>
                <a:lnTo>
                  <a:pt x="10077479" y="0"/>
                </a:lnTo>
                <a:lnTo>
                  <a:pt x="10077479" y="5664594"/>
                </a:lnTo>
                <a:lnTo>
                  <a:pt x="0" y="5664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1" b="-8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0"/>
            <a:ext cx="10080003" cy="5670004"/>
          </a:xfrm>
          <a:custGeom>
            <a:avLst/>
            <a:gdLst/>
            <a:ahLst/>
            <a:cxnLst/>
            <a:rect l="l" t="t" r="r" b="b"/>
            <a:pathLst>
              <a:path w="10080003" h="5670004">
                <a:moveTo>
                  <a:pt x="0" y="0"/>
                </a:moveTo>
                <a:lnTo>
                  <a:pt x="10080003" y="0"/>
                </a:lnTo>
                <a:lnTo>
                  <a:pt x="10080003" y="5670003"/>
                </a:lnTo>
                <a:lnTo>
                  <a:pt x="0" y="56700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7604" y="143647"/>
            <a:ext cx="2444391" cy="1374486"/>
          </a:xfrm>
          <a:custGeom>
            <a:avLst/>
            <a:gdLst/>
            <a:ahLst/>
            <a:cxnLst/>
            <a:rect l="l" t="t" r="r" b="b"/>
            <a:pathLst>
              <a:path w="2444391" h="1374486">
                <a:moveTo>
                  <a:pt x="0" y="0"/>
                </a:moveTo>
                <a:lnTo>
                  <a:pt x="2444391" y="0"/>
                </a:lnTo>
                <a:lnTo>
                  <a:pt x="2444391" y="1374486"/>
                </a:lnTo>
                <a:lnTo>
                  <a:pt x="0" y="13744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9803" y="1549127"/>
            <a:ext cx="3791074" cy="3553120"/>
          </a:xfrm>
          <a:custGeom>
            <a:avLst/>
            <a:gdLst/>
            <a:ahLst/>
            <a:cxnLst/>
            <a:rect l="l" t="t" r="r" b="b"/>
            <a:pathLst>
              <a:path w="3791074" h="3553120">
                <a:moveTo>
                  <a:pt x="0" y="0"/>
                </a:moveTo>
                <a:lnTo>
                  <a:pt x="3791074" y="0"/>
                </a:lnTo>
                <a:lnTo>
                  <a:pt x="3791074" y="3553120"/>
                </a:lnTo>
                <a:lnTo>
                  <a:pt x="0" y="3553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5766" y="2211838"/>
            <a:ext cx="1974961" cy="1453324"/>
          </a:xfrm>
          <a:custGeom>
            <a:avLst/>
            <a:gdLst/>
            <a:ahLst/>
            <a:cxnLst/>
            <a:rect l="l" t="t" r="r" b="b"/>
            <a:pathLst>
              <a:path w="1974961" h="1453324">
                <a:moveTo>
                  <a:pt x="0" y="0"/>
                </a:moveTo>
                <a:lnTo>
                  <a:pt x="1974961" y="0"/>
                </a:lnTo>
                <a:lnTo>
                  <a:pt x="1974961" y="1453325"/>
                </a:lnTo>
                <a:lnTo>
                  <a:pt x="0" y="14533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0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57119" y="2288524"/>
            <a:ext cx="1812236" cy="1300686"/>
          </a:xfrm>
          <a:custGeom>
            <a:avLst/>
            <a:gdLst/>
            <a:ahLst/>
            <a:cxnLst/>
            <a:rect l="l" t="t" r="r" b="b"/>
            <a:pathLst>
              <a:path w="1812236" h="1300686">
                <a:moveTo>
                  <a:pt x="0" y="0"/>
                </a:moveTo>
                <a:lnTo>
                  <a:pt x="1812236" y="0"/>
                </a:lnTo>
                <a:lnTo>
                  <a:pt x="1812236" y="1300686"/>
                </a:lnTo>
                <a:lnTo>
                  <a:pt x="0" y="13006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5725" y="2302212"/>
            <a:ext cx="1769031" cy="1273312"/>
          </a:xfrm>
          <a:custGeom>
            <a:avLst/>
            <a:gdLst/>
            <a:ahLst/>
            <a:cxnLst/>
            <a:rect l="l" t="t" r="r" b="b"/>
            <a:pathLst>
              <a:path w="1769031" h="1273312">
                <a:moveTo>
                  <a:pt x="0" y="0"/>
                </a:moveTo>
                <a:lnTo>
                  <a:pt x="1769031" y="0"/>
                </a:lnTo>
                <a:lnTo>
                  <a:pt x="1769031" y="1273311"/>
                </a:lnTo>
                <a:lnTo>
                  <a:pt x="0" y="1273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67238" y="3171977"/>
            <a:ext cx="398878" cy="398878"/>
          </a:xfrm>
          <a:custGeom>
            <a:avLst/>
            <a:gdLst/>
            <a:ahLst/>
            <a:cxnLst/>
            <a:rect l="l" t="t" r="r" b="b"/>
            <a:pathLst>
              <a:path w="398878" h="398878">
                <a:moveTo>
                  <a:pt x="0" y="0"/>
                </a:moveTo>
                <a:lnTo>
                  <a:pt x="398879" y="0"/>
                </a:lnTo>
                <a:lnTo>
                  <a:pt x="398879" y="398879"/>
                </a:lnTo>
                <a:lnTo>
                  <a:pt x="0" y="3988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07196" y="2788215"/>
            <a:ext cx="305991" cy="305991"/>
          </a:xfrm>
          <a:custGeom>
            <a:avLst/>
            <a:gdLst/>
            <a:ahLst/>
            <a:cxnLst/>
            <a:rect l="l" t="t" r="r" b="b"/>
            <a:pathLst>
              <a:path w="305991" h="305991">
                <a:moveTo>
                  <a:pt x="0" y="0"/>
                </a:moveTo>
                <a:lnTo>
                  <a:pt x="305990" y="0"/>
                </a:lnTo>
                <a:lnTo>
                  <a:pt x="305990" y="305991"/>
                </a:lnTo>
                <a:lnTo>
                  <a:pt x="0" y="3059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16968" y="3549967"/>
            <a:ext cx="1596609" cy="1057685"/>
          </a:xfrm>
          <a:custGeom>
            <a:avLst/>
            <a:gdLst/>
            <a:ahLst/>
            <a:cxnLst/>
            <a:rect l="l" t="t" r="r" b="b"/>
            <a:pathLst>
              <a:path w="1596609" h="1057685">
                <a:moveTo>
                  <a:pt x="0" y="0"/>
                </a:moveTo>
                <a:lnTo>
                  <a:pt x="1596609" y="0"/>
                </a:lnTo>
                <a:lnTo>
                  <a:pt x="1596609" y="1057685"/>
                </a:lnTo>
                <a:lnTo>
                  <a:pt x="0" y="105768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319635" y="10"/>
            <a:ext cx="5761796" cy="5670004"/>
          </a:xfrm>
          <a:custGeom>
            <a:avLst/>
            <a:gdLst/>
            <a:ahLst/>
            <a:cxnLst/>
            <a:rect l="l" t="t" r="r" b="b"/>
            <a:pathLst>
              <a:path w="5761796" h="5670004">
                <a:moveTo>
                  <a:pt x="0" y="0"/>
                </a:moveTo>
                <a:lnTo>
                  <a:pt x="5761796" y="0"/>
                </a:lnTo>
                <a:lnTo>
                  <a:pt x="5761796" y="5670003"/>
                </a:lnTo>
                <a:lnTo>
                  <a:pt x="0" y="56700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78597" y="1823961"/>
            <a:ext cx="1214171" cy="40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5"/>
              </a:lnSpc>
            </a:pPr>
            <a:r>
              <a:rPr lang="en-US" sz="2211">
                <a:solidFill>
                  <a:srgbClr val="333F4F"/>
                </a:solidFill>
                <a:latin typeface="Carlito Bold"/>
              </a:rPr>
              <a:t>Pôles R&amp;D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5884" y="2617260"/>
            <a:ext cx="194882" cy="573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3"/>
              </a:lnSpc>
            </a:pPr>
            <a:r>
              <a:rPr lang="en-US" sz="3081">
                <a:solidFill>
                  <a:srgbClr val="333F4F"/>
                </a:solidFill>
                <a:latin typeface="Carlito Bold"/>
              </a:rPr>
              <a:t>+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0522" y="5109458"/>
            <a:ext cx="3833574" cy="50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5"/>
              </a:lnSpc>
            </a:pPr>
            <a:r>
              <a:rPr lang="en-US" sz="2001">
                <a:solidFill>
                  <a:srgbClr val="000000"/>
                </a:solidFill>
                <a:latin typeface="Carlito"/>
              </a:rPr>
              <a:t> </a:t>
            </a:r>
            <a:r>
              <a:rPr lang="en-US" sz="2001">
                <a:solidFill>
                  <a:srgbClr val="2F5597"/>
                </a:solidFill>
                <a:latin typeface="Carlito Bold"/>
              </a:rPr>
              <a:t>73 agents</a:t>
            </a:r>
          </a:p>
          <a:p>
            <a:pPr algn="l">
              <a:lnSpc>
                <a:spcPts val="1635"/>
              </a:lnSpc>
            </a:pPr>
            <a:r>
              <a:rPr lang="en-US" sz="2001">
                <a:solidFill>
                  <a:srgbClr val="2F5597"/>
                </a:solidFill>
                <a:latin typeface="Carlito Bold"/>
              </a:rPr>
              <a:t> </a:t>
            </a:r>
            <a:r>
              <a:rPr lang="en-US" sz="2001">
                <a:solidFill>
                  <a:srgbClr val="2F5597"/>
                </a:solidFill>
                <a:latin typeface="Carlito"/>
              </a:rPr>
              <a:t>(chercheurs, ingénieurs, techniciens)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A536FF7-A909-DEFB-6674-A48D6D84AEA7}"/>
              </a:ext>
            </a:extLst>
          </p:cNvPr>
          <p:cNvSpPr txBox="1"/>
          <p:nvPr/>
        </p:nvSpPr>
        <p:spPr>
          <a:xfrm>
            <a:off x="4560790" y="622300"/>
            <a:ext cx="5193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IBM Plex Sans" panose="020B0503050203000203" pitchFamily="34" charset="0"/>
              </a:rPr>
              <a:t>Vers un centre de ressource : </a:t>
            </a:r>
          </a:p>
          <a:p>
            <a:endParaRPr lang="fr-FR" sz="2400" dirty="0">
              <a:solidFill>
                <a:schemeClr val="bg1"/>
              </a:solidFill>
              <a:latin typeface="IBM Plex Sans" panose="020B050305020300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IBM Plex Sans" panose="020B0503050203000203" pitchFamily="34" charset="0"/>
              </a:rPr>
              <a:t>Appui aux politiques publiques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bg1"/>
              </a:solidFill>
              <a:latin typeface="IBM Plex Sans" panose="020B050305020300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IBM Plex Sans" panose="020B0503050203000203" pitchFamily="34" charset="0"/>
              </a:rPr>
              <a:t>Fédérer les réseaux de connaissance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bg1"/>
              </a:solidFill>
              <a:latin typeface="IBM Plex Sans" panose="020B050305020300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IBM Plex Sans" panose="020B0503050203000203" pitchFamily="34" charset="0"/>
              </a:rPr>
              <a:t>Porter la connaissance au plus grand nombre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62" y="5048"/>
            <a:ext cx="10077479" cy="5664594"/>
          </a:xfrm>
          <a:custGeom>
            <a:avLst/>
            <a:gdLst/>
            <a:ahLst/>
            <a:cxnLst/>
            <a:rect l="l" t="t" r="r" b="b"/>
            <a:pathLst>
              <a:path w="10077479" h="5664594">
                <a:moveTo>
                  <a:pt x="0" y="0"/>
                </a:moveTo>
                <a:lnTo>
                  <a:pt x="10077479" y="0"/>
                </a:lnTo>
                <a:lnTo>
                  <a:pt x="10077479" y="5664594"/>
                </a:lnTo>
                <a:lnTo>
                  <a:pt x="0" y="5664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1" b="-8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-63494"/>
            <a:ext cx="10207000" cy="5797001"/>
          </a:xfrm>
          <a:custGeom>
            <a:avLst/>
            <a:gdLst/>
            <a:ahLst/>
            <a:cxnLst/>
            <a:rect l="l" t="t" r="r" b="b"/>
            <a:pathLst>
              <a:path w="10207000" h="5797001">
                <a:moveTo>
                  <a:pt x="0" y="0"/>
                </a:moveTo>
                <a:lnTo>
                  <a:pt x="10206999" y="0"/>
                </a:lnTo>
                <a:lnTo>
                  <a:pt x="10206999" y="5797001"/>
                </a:lnTo>
                <a:lnTo>
                  <a:pt x="0" y="57970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2558" y="737292"/>
            <a:ext cx="567004" cy="589674"/>
          </a:xfrm>
          <a:custGeom>
            <a:avLst/>
            <a:gdLst/>
            <a:ahLst/>
            <a:cxnLst/>
            <a:rect l="l" t="t" r="r" b="b"/>
            <a:pathLst>
              <a:path w="567004" h="589674">
                <a:moveTo>
                  <a:pt x="0" y="0"/>
                </a:moveTo>
                <a:lnTo>
                  <a:pt x="567004" y="0"/>
                </a:lnTo>
                <a:lnTo>
                  <a:pt x="567004" y="589674"/>
                </a:lnTo>
                <a:lnTo>
                  <a:pt x="0" y="5896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82814" y="575043"/>
            <a:ext cx="390230" cy="387382"/>
          </a:xfrm>
          <a:custGeom>
            <a:avLst/>
            <a:gdLst/>
            <a:ahLst/>
            <a:cxnLst/>
            <a:rect l="l" t="t" r="r" b="b"/>
            <a:pathLst>
              <a:path w="390230" h="387382">
                <a:moveTo>
                  <a:pt x="0" y="0"/>
                </a:moveTo>
                <a:lnTo>
                  <a:pt x="390230" y="0"/>
                </a:lnTo>
                <a:lnTo>
                  <a:pt x="390230" y="387382"/>
                </a:lnTo>
                <a:lnTo>
                  <a:pt x="0" y="3873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3177" y="2730551"/>
            <a:ext cx="2129876" cy="1164365"/>
          </a:xfrm>
          <a:custGeom>
            <a:avLst/>
            <a:gdLst/>
            <a:ahLst/>
            <a:cxnLst/>
            <a:rect l="l" t="t" r="r" b="b"/>
            <a:pathLst>
              <a:path w="2129876" h="1164365">
                <a:moveTo>
                  <a:pt x="0" y="0"/>
                </a:moveTo>
                <a:lnTo>
                  <a:pt x="2129876" y="0"/>
                </a:lnTo>
                <a:lnTo>
                  <a:pt x="2129876" y="1164364"/>
                </a:lnTo>
                <a:lnTo>
                  <a:pt x="0" y="11643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47094" y="2726588"/>
            <a:ext cx="2129523" cy="1219086"/>
          </a:xfrm>
          <a:custGeom>
            <a:avLst/>
            <a:gdLst/>
            <a:ahLst/>
            <a:cxnLst/>
            <a:rect l="l" t="t" r="r" b="b"/>
            <a:pathLst>
              <a:path w="2129523" h="1219086">
                <a:moveTo>
                  <a:pt x="0" y="0"/>
                </a:moveTo>
                <a:lnTo>
                  <a:pt x="2129523" y="0"/>
                </a:lnTo>
                <a:lnTo>
                  <a:pt x="2129523" y="1219086"/>
                </a:lnTo>
                <a:lnTo>
                  <a:pt x="0" y="12190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95457" y="2728741"/>
            <a:ext cx="2129523" cy="1223401"/>
          </a:xfrm>
          <a:custGeom>
            <a:avLst/>
            <a:gdLst/>
            <a:ahLst/>
            <a:cxnLst/>
            <a:rect l="l" t="t" r="r" b="b"/>
            <a:pathLst>
              <a:path w="2129523" h="1223401">
                <a:moveTo>
                  <a:pt x="0" y="0"/>
                </a:moveTo>
                <a:lnTo>
                  <a:pt x="2129523" y="0"/>
                </a:lnTo>
                <a:lnTo>
                  <a:pt x="2129523" y="1223401"/>
                </a:lnTo>
                <a:lnTo>
                  <a:pt x="0" y="12234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921189" y="3355341"/>
            <a:ext cx="1581331" cy="443360"/>
          </a:xfrm>
          <a:custGeom>
            <a:avLst/>
            <a:gdLst/>
            <a:ahLst/>
            <a:cxnLst/>
            <a:rect l="l" t="t" r="r" b="b"/>
            <a:pathLst>
              <a:path w="1581331" h="443360">
                <a:moveTo>
                  <a:pt x="0" y="0"/>
                </a:moveTo>
                <a:lnTo>
                  <a:pt x="1581331" y="0"/>
                </a:lnTo>
                <a:lnTo>
                  <a:pt x="1581331" y="443360"/>
                </a:lnTo>
                <a:lnTo>
                  <a:pt x="0" y="4433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119684" y="3373203"/>
            <a:ext cx="276835" cy="367922"/>
          </a:xfrm>
          <a:custGeom>
            <a:avLst/>
            <a:gdLst/>
            <a:ahLst/>
            <a:cxnLst/>
            <a:rect l="l" t="t" r="r" b="b"/>
            <a:pathLst>
              <a:path w="276835" h="367922">
                <a:moveTo>
                  <a:pt x="0" y="0"/>
                </a:moveTo>
                <a:lnTo>
                  <a:pt x="276835" y="0"/>
                </a:lnTo>
                <a:lnTo>
                  <a:pt x="276835" y="367922"/>
                </a:lnTo>
                <a:lnTo>
                  <a:pt x="0" y="36792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70805" y="3418923"/>
            <a:ext cx="1007640" cy="325803"/>
          </a:xfrm>
          <a:custGeom>
            <a:avLst/>
            <a:gdLst/>
            <a:ahLst/>
            <a:cxnLst/>
            <a:rect l="l" t="t" r="r" b="b"/>
            <a:pathLst>
              <a:path w="1007640" h="325803">
                <a:moveTo>
                  <a:pt x="0" y="0"/>
                </a:moveTo>
                <a:lnTo>
                  <a:pt x="1007640" y="0"/>
                </a:lnTo>
                <a:lnTo>
                  <a:pt x="1007640" y="325802"/>
                </a:lnTo>
                <a:lnTo>
                  <a:pt x="0" y="32580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18295" y="1484147"/>
            <a:ext cx="679247" cy="719928"/>
          </a:xfrm>
          <a:custGeom>
            <a:avLst/>
            <a:gdLst/>
            <a:ahLst/>
            <a:cxnLst/>
            <a:rect l="l" t="t" r="r" b="b"/>
            <a:pathLst>
              <a:path w="679247" h="719928">
                <a:moveTo>
                  <a:pt x="0" y="0"/>
                </a:moveTo>
                <a:lnTo>
                  <a:pt x="679247" y="0"/>
                </a:lnTo>
                <a:lnTo>
                  <a:pt x="679247" y="719928"/>
                </a:lnTo>
                <a:lnTo>
                  <a:pt x="0" y="7199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605060" y="4353249"/>
            <a:ext cx="1444400" cy="1269844"/>
          </a:xfrm>
          <a:custGeom>
            <a:avLst/>
            <a:gdLst/>
            <a:ahLst/>
            <a:cxnLst/>
            <a:rect l="l" t="t" r="r" b="b"/>
            <a:pathLst>
              <a:path w="1444400" h="1269844">
                <a:moveTo>
                  <a:pt x="0" y="0"/>
                </a:moveTo>
                <a:lnTo>
                  <a:pt x="1444400" y="0"/>
                </a:lnTo>
                <a:lnTo>
                  <a:pt x="1444400" y="1269844"/>
                </a:lnTo>
                <a:lnTo>
                  <a:pt x="0" y="12698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722430" y="4407075"/>
            <a:ext cx="1444400" cy="1269844"/>
          </a:xfrm>
          <a:custGeom>
            <a:avLst/>
            <a:gdLst/>
            <a:ahLst/>
            <a:cxnLst/>
            <a:rect l="l" t="t" r="r" b="b"/>
            <a:pathLst>
              <a:path w="1444400" h="1269844">
                <a:moveTo>
                  <a:pt x="0" y="0"/>
                </a:moveTo>
                <a:lnTo>
                  <a:pt x="1444399" y="0"/>
                </a:lnTo>
                <a:lnTo>
                  <a:pt x="1444399" y="1269844"/>
                </a:lnTo>
                <a:lnTo>
                  <a:pt x="0" y="126984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220642" y="4485608"/>
            <a:ext cx="506511" cy="243002"/>
          </a:xfrm>
          <a:custGeom>
            <a:avLst/>
            <a:gdLst/>
            <a:ahLst/>
            <a:cxnLst/>
            <a:rect l="l" t="t" r="r" b="b"/>
            <a:pathLst>
              <a:path w="506511" h="243002">
                <a:moveTo>
                  <a:pt x="0" y="0"/>
                </a:moveTo>
                <a:lnTo>
                  <a:pt x="506511" y="0"/>
                </a:lnTo>
                <a:lnTo>
                  <a:pt x="506511" y="243002"/>
                </a:lnTo>
                <a:lnTo>
                  <a:pt x="0" y="24300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209831" y="4695492"/>
            <a:ext cx="289798" cy="289798"/>
          </a:xfrm>
          <a:custGeom>
            <a:avLst/>
            <a:gdLst/>
            <a:ahLst/>
            <a:cxnLst/>
            <a:rect l="l" t="t" r="r" b="b"/>
            <a:pathLst>
              <a:path w="289798" h="289798">
                <a:moveTo>
                  <a:pt x="0" y="0"/>
                </a:moveTo>
                <a:lnTo>
                  <a:pt x="289798" y="0"/>
                </a:lnTo>
                <a:lnTo>
                  <a:pt x="289798" y="289798"/>
                </a:lnTo>
                <a:lnTo>
                  <a:pt x="0" y="28979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542667" y="1484147"/>
            <a:ext cx="1301200" cy="923867"/>
          </a:xfrm>
          <a:prstGeom prst="octagon">
            <a:avLst/>
          </a:pr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  <a:prstDash val="sysDash"/>
          </a:ln>
        </p:spPr>
      </p:sp>
      <p:sp>
        <p:nvSpPr>
          <p:cNvPr id="18" name="TextBox 18"/>
          <p:cNvSpPr txBox="1"/>
          <p:nvPr/>
        </p:nvSpPr>
        <p:spPr>
          <a:xfrm>
            <a:off x="4094074" y="589350"/>
            <a:ext cx="1327356" cy="82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5"/>
              </a:lnSpc>
            </a:pPr>
            <a:r>
              <a:rPr lang="en-US" sz="4460">
                <a:solidFill>
                  <a:srgbClr val="FFFFFF"/>
                </a:solidFill>
                <a:latin typeface="Carlito Bold"/>
              </a:rPr>
              <a:t>Accès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25519" y="1658398"/>
            <a:ext cx="1301200" cy="441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94"/>
              </a:lnSpc>
            </a:pPr>
            <a:r>
              <a:rPr lang="en-US" sz="2638" spc="-2" dirty="0" err="1">
                <a:solidFill>
                  <a:srgbClr val="000000"/>
                </a:solidFill>
                <a:latin typeface="IBM Plex Sans Bold"/>
              </a:rPr>
              <a:t>Portail</a:t>
            </a:r>
            <a:endParaRPr lang="en-US" sz="2638" spc="-2" dirty="0">
              <a:solidFill>
                <a:srgbClr val="000000"/>
              </a:solidFill>
              <a:latin typeface="IBM Plex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860128" y="1815513"/>
            <a:ext cx="693963" cy="67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75"/>
              </a:lnSpc>
            </a:pPr>
            <a:r>
              <a:rPr lang="en-US" sz="2149" spc="2">
                <a:solidFill>
                  <a:srgbClr val="000000"/>
                </a:solidFill>
                <a:latin typeface="Carlito"/>
              </a:rPr>
              <a:t>Accès WEB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49644" y="4898793"/>
            <a:ext cx="693963" cy="67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75"/>
              </a:lnSpc>
            </a:pPr>
            <a:r>
              <a:rPr lang="en-US" sz="2149" spc="2">
                <a:solidFill>
                  <a:srgbClr val="FFFFFF"/>
                </a:solidFill>
                <a:latin typeface="Carlito"/>
              </a:rPr>
              <a:t>Accès client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6002" y="828437"/>
            <a:ext cx="498700" cy="307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0"/>
              </a:lnSpc>
            </a:pPr>
            <a:r>
              <a:rPr lang="en-US" sz="1650">
                <a:solidFill>
                  <a:srgbClr val="FFFFFF"/>
                </a:solidFill>
                <a:latin typeface="Carlito Bold"/>
              </a:rPr>
              <a:t>DATA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73962" y="3034503"/>
            <a:ext cx="1245689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9"/>
              </a:lnSpc>
            </a:pPr>
            <a:r>
              <a:rPr lang="en-US" sz="2149" spc="-10">
                <a:solidFill>
                  <a:srgbClr val="000000"/>
                </a:solidFill>
                <a:latin typeface="IBM Plex Sans"/>
              </a:rPr>
              <a:t>Catalogue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45388" y="3143382"/>
            <a:ext cx="1581331" cy="233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4"/>
              </a:lnSpc>
            </a:pPr>
            <a:r>
              <a:rPr lang="en-US" sz="2149" spc="-12" dirty="0" err="1">
                <a:solidFill>
                  <a:srgbClr val="000000"/>
                </a:solidFill>
                <a:latin typeface="IBM Plex Sans"/>
              </a:rPr>
              <a:t>Visualisateur</a:t>
            </a:r>
            <a:endParaRPr lang="en-US" sz="2149" spc="-12" dirty="0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506728" y="3054429"/>
            <a:ext cx="1337139" cy="3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9"/>
              </a:lnSpc>
            </a:pPr>
            <a:r>
              <a:rPr lang="en-US" sz="2149" spc="-10">
                <a:solidFill>
                  <a:srgbClr val="000000"/>
                </a:solidFill>
                <a:latin typeface="IBM Plex Sans"/>
              </a:rPr>
              <a:t>Dashboard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657218" y="2200361"/>
            <a:ext cx="2567407" cy="285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11"/>
              </a:lnSpc>
            </a:pPr>
            <a:r>
              <a:rPr lang="en-US" sz="1650" spc="-8" dirty="0">
                <a:solidFill>
                  <a:srgbClr val="000000"/>
                </a:solidFill>
                <a:latin typeface="IBM Plex Sans"/>
              </a:rPr>
              <a:t>https://data.ecla.inrae.fr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751177" y="1814541"/>
            <a:ext cx="946061" cy="319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6"/>
              </a:lnSpc>
            </a:pPr>
            <a:r>
              <a:rPr lang="en-US" sz="1650" spc="3">
                <a:solidFill>
                  <a:srgbClr val="C9211E"/>
                </a:solidFill>
                <a:latin typeface="IBM Plex Sans Bold"/>
              </a:rPr>
              <a:t>GeoAuth</a:t>
            </a:r>
          </a:p>
          <a:p>
            <a:pPr algn="l">
              <a:lnSpc>
                <a:spcPts val="991"/>
              </a:lnSpc>
            </a:pPr>
            <a:r>
              <a:rPr lang="en-US" sz="910">
                <a:solidFill>
                  <a:srgbClr val="C9211E"/>
                </a:solidFill>
                <a:latin typeface="IBM Plex Sans Bold"/>
              </a:rPr>
              <a:t>passage en https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75547" y="3966877"/>
            <a:ext cx="2383555" cy="23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320" spc="-7">
                <a:solidFill>
                  <a:srgbClr val="000000"/>
                </a:solidFill>
                <a:latin typeface="IBM Plex Sans Bold"/>
              </a:rPr>
              <a:t>http</a:t>
            </a:r>
            <a:r>
              <a:rPr lang="en-US" sz="1320" spc="-7">
                <a:solidFill>
                  <a:srgbClr val="000000"/>
                </a:solidFill>
                <a:latin typeface="IBM Plex Sans"/>
              </a:rPr>
              <a:t>://geocatalogue.ecla.inrae.fr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11775" y="3955285"/>
            <a:ext cx="1656283" cy="23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320" spc="-7" dirty="0">
                <a:solidFill>
                  <a:srgbClr val="000000"/>
                </a:solidFill>
                <a:latin typeface="IBM Plex Sans Bold"/>
              </a:rPr>
              <a:t>http</a:t>
            </a:r>
            <a:r>
              <a:rPr lang="en-US" sz="1320" spc="-7" dirty="0">
                <a:solidFill>
                  <a:srgbClr val="000000"/>
                </a:solidFill>
                <a:latin typeface="IBM Plex Sans"/>
              </a:rPr>
              <a:t>://geo.ecla.inrae.fr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090999" y="3936844"/>
            <a:ext cx="2168528" cy="23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320" spc="-7">
                <a:solidFill>
                  <a:srgbClr val="000000"/>
                </a:solidFill>
                <a:latin typeface="IBM Plex Sans Bold"/>
              </a:rPr>
              <a:t>http</a:t>
            </a:r>
            <a:r>
              <a:rPr lang="en-US" sz="1320" spc="-7">
                <a:solidFill>
                  <a:srgbClr val="000000"/>
                </a:solidFill>
                <a:latin typeface="IBM Plex Sans"/>
              </a:rPr>
              <a:t>://dashboard.ecla.inrae.fr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008425" y="3463900"/>
            <a:ext cx="517789" cy="20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8"/>
              </a:lnSpc>
            </a:pPr>
            <a:r>
              <a:rPr lang="en-US" sz="1070" dirty="0" err="1">
                <a:solidFill>
                  <a:srgbClr val="FFFFFF"/>
                </a:solidFill>
                <a:latin typeface="Garuda Bold"/>
              </a:rPr>
              <a:t>GeoCMS</a:t>
            </a:r>
            <a:endParaRPr lang="en-US" sz="1070" dirty="0">
              <a:solidFill>
                <a:srgbClr val="FFFFFF"/>
              </a:solidFill>
              <a:latin typeface="Garuda Bold"/>
            </a:endParaRPr>
          </a:p>
        </p:txBody>
      </p:sp>
      <p:sp>
        <p:nvSpPr>
          <p:cNvPr id="32" name="TextBox 32"/>
          <p:cNvSpPr txBox="1"/>
          <p:nvPr/>
        </p:nvSpPr>
        <p:spPr>
          <a:xfrm rot="594000">
            <a:off x="6368135" y="4675448"/>
            <a:ext cx="503272" cy="41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65"/>
              </a:lnSpc>
            </a:pPr>
            <a:r>
              <a:rPr lang="en-US" sz="1489" spc="-8">
                <a:solidFill>
                  <a:srgbClr val="000000"/>
                </a:solidFill>
                <a:latin typeface="IBM Plex Sans"/>
              </a:rPr>
              <a:t>API REST</a:t>
            </a:r>
          </a:p>
        </p:txBody>
      </p:sp>
      <p:sp>
        <p:nvSpPr>
          <p:cNvPr id="33" name="TextBox 33"/>
          <p:cNvSpPr txBox="1"/>
          <p:nvPr/>
        </p:nvSpPr>
        <p:spPr>
          <a:xfrm rot="600000">
            <a:off x="4657169" y="4744100"/>
            <a:ext cx="158458" cy="242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7"/>
              </a:lnSpc>
            </a:pPr>
            <a:r>
              <a:rPr lang="en-US" sz="1490" spc="-4">
                <a:solidFill>
                  <a:srgbClr val="000000"/>
                </a:solidFill>
                <a:latin typeface="IBM Plex Sans"/>
              </a:rPr>
              <a:t>...</a:t>
            </a:r>
          </a:p>
        </p:txBody>
      </p:sp>
      <p:sp>
        <p:nvSpPr>
          <p:cNvPr id="34" name="TextBox 31">
            <a:extLst>
              <a:ext uri="{FF2B5EF4-FFF2-40B4-BE49-F238E27FC236}">
                <a16:creationId xmlns:a16="http://schemas.microsoft.com/office/drawing/2014/main" id="{4F992FCD-A22E-9C71-78E5-BEED811615A3}"/>
              </a:ext>
            </a:extLst>
          </p:cNvPr>
          <p:cNvSpPr txBox="1"/>
          <p:nvPr/>
        </p:nvSpPr>
        <p:spPr>
          <a:xfrm>
            <a:off x="4711854" y="3463900"/>
            <a:ext cx="1138515" cy="178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98"/>
              </a:lnSpc>
            </a:pPr>
            <a:r>
              <a:rPr lang="en-US" sz="900" dirty="0" err="1">
                <a:solidFill>
                  <a:srgbClr val="FFFFFF"/>
                </a:solidFill>
                <a:latin typeface="Garuda Bold"/>
              </a:rPr>
              <a:t>ManageChart</a:t>
            </a:r>
            <a:endParaRPr lang="en-US" sz="900" dirty="0">
              <a:solidFill>
                <a:srgbClr val="FFFFFF"/>
              </a:solidFill>
              <a:latin typeface="Garuda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62" y="5048"/>
            <a:ext cx="10077479" cy="5664594"/>
          </a:xfrm>
          <a:custGeom>
            <a:avLst/>
            <a:gdLst/>
            <a:ahLst/>
            <a:cxnLst/>
            <a:rect l="l" t="t" r="r" b="b"/>
            <a:pathLst>
              <a:path w="10077479" h="5664594">
                <a:moveTo>
                  <a:pt x="0" y="0"/>
                </a:moveTo>
                <a:lnTo>
                  <a:pt x="10077479" y="0"/>
                </a:lnTo>
                <a:lnTo>
                  <a:pt x="10077479" y="5664594"/>
                </a:lnTo>
                <a:lnTo>
                  <a:pt x="0" y="5664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1" b="-8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0"/>
            <a:ext cx="10080003" cy="5670004"/>
          </a:xfrm>
          <a:custGeom>
            <a:avLst/>
            <a:gdLst/>
            <a:ahLst/>
            <a:cxnLst/>
            <a:rect l="l" t="t" r="r" b="b"/>
            <a:pathLst>
              <a:path w="10080003" h="5670004">
                <a:moveTo>
                  <a:pt x="0" y="0"/>
                </a:moveTo>
                <a:lnTo>
                  <a:pt x="10080003" y="0"/>
                </a:lnTo>
                <a:lnTo>
                  <a:pt x="10080003" y="5670003"/>
                </a:lnTo>
                <a:lnTo>
                  <a:pt x="0" y="56700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999" y="359645"/>
            <a:ext cx="9900009" cy="4966916"/>
          </a:xfrm>
          <a:custGeom>
            <a:avLst/>
            <a:gdLst/>
            <a:ahLst/>
            <a:cxnLst/>
            <a:rect l="l" t="t" r="r" b="b"/>
            <a:pathLst>
              <a:path w="9900009" h="4966916">
                <a:moveTo>
                  <a:pt x="0" y="0"/>
                </a:moveTo>
                <a:lnTo>
                  <a:pt x="9900009" y="0"/>
                </a:lnTo>
                <a:lnTo>
                  <a:pt x="9900009" y="4966916"/>
                </a:lnTo>
                <a:lnTo>
                  <a:pt x="0" y="4966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3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95376" y="511397"/>
            <a:ext cx="597599" cy="597598"/>
          </a:xfrm>
          <a:custGeom>
            <a:avLst/>
            <a:gdLst/>
            <a:ahLst/>
            <a:cxnLst/>
            <a:rect l="l" t="t" r="r" b="b"/>
            <a:pathLst>
              <a:path w="597599" h="597598">
                <a:moveTo>
                  <a:pt x="0" y="0"/>
                </a:moveTo>
                <a:lnTo>
                  <a:pt x="597599" y="0"/>
                </a:lnTo>
                <a:lnTo>
                  <a:pt x="597599" y="597599"/>
                </a:lnTo>
                <a:lnTo>
                  <a:pt x="0" y="5975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160</Words>
  <Application>Microsoft Office PowerPoint</Application>
  <PresentationFormat>Personnalisé</PresentationFormat>
  <Paragraphs>48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IBM Plex Sans</vt:lpstr>
      <vt:lpstr>Arial</vt:lpstr>
      <vt:lpstr>Arimo</vt:lpstr>
      <vt:lpstr>Calibri</vt:lpstr>
      <vt:lpstr>Garuda Bold</vt:lpstr>
      <vt:lpstr>Carlito Bold</vt:lpstr>
      <vt:lpstr>IBM Plex Sans Bold</vt:lpstr>
      <vt:lpstr>Carlito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PoleECLA.pdf</dc:title>
  <cp:lastModifiedBy>COSSAIS Amelie</cp:lastModifiedBy>
  <cp:revision>3</cp:revision>
  <dcterms:created xsi:type="dcterms:W3CDTF">2006-08-16T00:00:00Z</dcterms:created>
  <dcterms:modified xsi:type="dcterms:W3CDTF">2024-03-06T17:13:30Z</dcterms:modified>
  <dc:identifier>DAF-uDclIAo</dc:identifier>
</cp:coreProperties>
</file>